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77" r:id="rId7"/>
    <p:sldId id="278" r:id="rId8"/>
    <p:sldId id="279" r:id="rId9"/>
    <p:sldId id="288" r:id="rId10"/>
    <p:sldId id="272" r:id="rId11"/>
    <p:sldId id="273" r:id="rId12"/>
    <p:sldId id="274" r:id="rId13"/>
    <p:sldId id="275" r:id="rId14"/>
    <p:sldId id="276" r:id="rId15"/>
    <p:sldId id="268" r:id="rId16"/>
    <p:sldId id="269" r:id="rId17"/>
    <p:sldId id="287" r:id="rId18"/>
    <p:sldId id="270" r:id="rId19"/>
    <p:sldId id="271" r:id="rId20"/>
    <p:sldId id="281" r:id="rId21"/>
    <p:sldId id="282" r:id="rId22"/>
    <p:sldId id="283" r:id="rId23"/>
    <p:sldId id="280" r:id="rId24"/>
    <p:sldId id="284" r:id="rId25"/>
    <p:sldId id="285" r:id="rId26"/>
    <p:sldId id="286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145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119B4-764A-40CC-AC25-01E682D41CDF}" type="datetimeFigureOut">
              <a:rPr lang="en-US" smtClean="0"/>
              <a:pPr/>
              <a:t>8/15/2019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242D0-7C62-424F-8C24-6BB78A07060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agusco/ekploras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6000" b="1" spc="50" dirty="0" smtClean="0">
                <a:ln w="38100" cmpd="sng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STK335 </a:t>
            </a:r>
            <a:br>
              <a:rPr lang="en-US" sz="6000" b="1" spc="50" dirty="0" smtClean="0">
                <a:ln w="38100" cmpd="sng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</a:br>
            <a:r>
              <a:rPr lang="en-US" sz="6000" b="1" spc="50" dirty="0" err="1" smtClean="0">
                <a:ln w="38100" cmpd="sng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Analisis</a:t>
            </a:r>
            <a:r>
              <a:rPr lang="en-US" sz="6000" b="1" spc="50" dirty="0" smtClean="0">
                <a:ln w="38100" cmpd="sng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sz="6000" b="1" spc="50" dirty="0" err="1" smtClean="0">
                <a:ln w="38100" cmpd="sng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Eksplorasi</a:t>
            </a:r>
            <a:r>
              <a:rPr lang="en-US" sz="6000" b="1" spc="50" dirty="0" smtClean="0">
                <a:ln w="38100" cmpd="sng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 Data</a:t>
            </a:r>
            <a:endParaRPr lang="en-US" sz="6000" b="1" spc="50" dirty="0">
              <a:ln w="38100" cmpd="sng">
                <a:solidFill>
                  <a:schemeClr val="accent1">
                    <a:lumMod val="75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139700">
                  <a:schemeClr val="accent6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Software</a:t>
            </a:r>
            <a:endParaRPr lang="en-US"/>
          </a:p>
        </p:txBody>
      </p:sp>
      <p:sp>
        <p:nvSpPr>
          <p:cNvPr id="13314" name="AutoShape 2" descr="Hasil gambar untuk 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16" name="Picture 4" descr="Hasil gambar untuk 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95600" y="2209800"/>
            <a:ext cx="3200400" cy="248031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723900"/>
            <a:ext cx="73152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676400"/>
            <a:ext cx="7904006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Informasi apa yang bisa Anda peroleh?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676400"/>
            <a:ext cx="7904006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Informasi apa yang bisa Anda peroleh?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600200"/>
            <a:ext cx="8067675" cy="47833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Apa itu Analisis Eksplorasi Data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Merupakan upaya yang berkenaan dengan sikap dan filosofi dalam menangani data yang dimiliki untuk memperoleh informasi sebanyak mungkin, yang tidak sekedar bilangan saja.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Tujuan Analisis Eksplorasi Data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sz="2400" smtClean="0"/>
              <a:t>Memaksimumkan pemahaman terhadap perilaku data</a:t>
            </a:r>
          </a:p>
          <a:p>
            <a:pPr lvl="0"/>
            <a:endParaRPr lang="en-US" sz="2400" smtClean="0"/>
          </a:p>
          <a:p>
            <a:pPr lvl="0"/>
            <a:r>
              <a:rPr lang="en-US" sz="2400" smtClean="0"/>
              <a:t>Mengenali struktur yang tersembunyi dalam data</a:t>
            </a:r>
          </a:p>
          <a:p>
            <a:pPr lvl="0"/>
            <a:endParaRPr lang="en-US" sz="2400" smtClean="0"/>
          </a:p>
          <a:p>
            <a:pPr lvl="0"/>
            <a:r>
              <a:rPr lang="en-US" sz="2400" smtClean="0"/>
              <a:t>Memperoleh peubah-peubah yang penting</a:t>
            </a:r>
          </a:p>
          <a:p>
            <a:pPr lvl="0"/>
            <a:endParaRPr lang="en-US" sz="2400" smtClean="0"/>
          </a:p>
          <a:p>
            <a:pPr lvl="0"/>
            <a:r>
              <a:rPr lang="en-US" sz="2400" smtClean="0"/>
              <a:t>Mendeteksi pencilan dan anomali</a:t>
            </a:r>
          </a:p>
          <a:p>
            <a:pPr lvl="0"/>
            <a:endParaRPr lang="en-US" sz="2400" smtClean="0"/>
          </a:p>
          <a:p>
            <a:pPr lvl="0"/>
            <a:r>
              <a:rPr lang="en-US" sz="2400" smtClean="0"/>
              <a:t>Mengidentifikasi terpenuhinya asumsi</a:t>
            </a:r>
          </a:p>
          <a:p>
            <a:pPr lvl="0"/>
            <a:endParaRPr lang="en-US" sz="2400" smtClean="0"/>
          </a:p>
          <a:p>
            <a:pPr lvl="0"/>
            <a:r>
              <a:rPr lang="en-US" sz="2400" smtClean="0"/>
              <a:t>Memperoleh model yang sederhana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 err="1" smtClean="0"/>
              <a:t>Kompetensi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Ilmuwan</a:t>
            </a:r>
            <a:r>
              <a:rPr lang="en-US" sz="4800" b="1" dirty="0" smtClean="0"/>
              <a:t> Data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 descr="Hasil gambar untuk data scientist carto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87" r="5534"/>
          <a:stretch/>
        </p:blipFill>
        <p:spPr bwMode="auto">
          <a:xfrm>
            <a:off x="3178206" y="1825625"/>
            <a:ext cx="2618913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loud 3"/>
          <p:cNvSpPr/>
          <p:nvPr/>
        </p:nvSpPr>
        <p:spPr>
          <a:xfrm>
            <a:off x="2547890" y="1562470"/>
            <a:ext cx="3648724" cy="4909351"/>
          </a:xfrm>
          <a:prstGeom prst="cloud">
            <a:avLst/>
          </a:prstGeom>
          <a:noFill/>
          <a:ln w="76200">
            <a:solidFill>
              <a:schemeClr val="bg2"/>
            </a:solidFill>
          </a:ln>
          <a:effectLst>
            <a:glow rad="850900">
              <a:schemeClr val="bg2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4340" y="1525696"/>
            <a:ext cx="2338570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Akuisisi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(Data Acquisition)</a:t>
            </a:r>
          </a:p>
        </p:txBody>
      </p:sp>
      <p:sp>
        <p:nvSpPr>
          <p:cNvPr id="7" name="Rectangle 6"/>
          <p:cNvSpPr/>
          <p:nvPr/>
        </p:nvSpPr>
        <p:spPr>
          <a:xfrm>
            <a:off x="5446089" y="3218939"/>
            <a:ext cx="2321872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Pengelolaan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(Data Management)</a:t>
            </a:r>
          </a:p>
        </p:txBody>
      </p:sp>
      <p:sp>
        <p:nvSpPr>
          <p:cNvPr id="8" name="Rectangle 7"/>
          <p:cNvSpPr/>
          <p:nvPr/>
        </p:nvSpPr>
        <p:spPr>
          <a:xfrm>
            <a:off x="5252113" y="5280638"/>
            <a:ext cx="2293707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Eksplorasi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(Exploratory Data)</a:t>
            </a:r>
          </a:p>
        </p:txBody>
      </p:sp>
      <p:sp>
        <p:nvSpPr>
          <p:cNvPr id="9" name="Rectangle 8"/>
          <p:cNvSpPr/>
          <p:nvPr/>
        </p:nvSpPr>
        <p:spPr>
          <a:xfrm>
            <a:off x="848555" y="5998959"/>
            <a:ext cx="2913493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1" algn="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Pemodelan </a:t>
            </a: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Prediktif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(Predictive Modeling)</a:t>
            </a:r>
          </a:p>
        </p:txBody>
      </p:sp>
      <p:sp>
        <p:nvSpPr>
          <p:cNvPr id="10" name="Rectangle 9"/>
          <p:cNvSpPr/>
          <p:nvPr/>
        </p:nvSpPr>
        <p:spPr>
          <a:xfrm>
            <a:off x="-1109824" y="4769210"/>
            <a:ext cx="4572000" cy="68505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1" algn="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Komunikasi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dan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Visualisasi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 (Communication and Visualization)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2144" y="2876409"/>
            <a:ext cx="3234739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1" algn="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Kontekstualisasi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Hasil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Analitik</a:t>
            </a:r>
            <a:r>
              <a:rPr lang="en-US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(Analytic Contextualizing)</a:t>
            </a:r>
            <a:endParaRPr lang="en-US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596470" y="1457647"/>
            <a:ext cx="7505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#1</a:t>
            </a:r>
            <a:endParaRPr lang="en-US" sz="4400" dirty="0"/>
          </a:p>
        </p:txBody>
      </p:sp>
      <p:sp>
        <p:nvSpPr>
          <p:cNvPr id="15" name="Rectangle 14"/>
          <p:cNvSpPr/>
          <p:nvPr/>
        </p:nvSpPr>
        <p:spPr>
          <a:xfrm>
            <a:off x="5446088" y="2618148"/>
            <a:ext cx="7505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#2</a:t>
            </a:r>
            <a:endParaRPr lang="en-US" sz="4400" dirty="0"/>
          </a:p>
        </p:txBody>
      </p:sp>
      <p:sp>
        <p:nvSpPr>
          <p:cNvPr id="16" name="Rectangle 15"/>
          <p:cNvSpPr/>
          <p:nvPr/>
        </p:nvSpPr>
        <p:spPr>
          <a:xfrm>
            <a:off x="5252113" y="4701470"/>
            <a:ext cx="7505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#3</a:t>
            </a:r>
            <a:endParaRPr lang="en-US" sz="4400" dirty="0"/>
          </a:p>
        </p:txBody>
      </p:sp>
      <p:sp>
        <p:nvSpPr>
          <p:cNvPr id="18" name="Rectangle 17"/>
          <p:cNvSpPr/>
          <p:nvPr/>
        </p:nvSpPr>
        <p:spPr>
          <a:xfrm>
            <a:off x="3014039" y="5437142"/>
            <a:ext cx="7505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#4</a:t>
            </a:r>
            <a:endParaRPr lang="en-US" sz="4400" dirty="0"/>
          </a:p>
        </p:txBody>
      </p:sp>
      <p:sp>
        <p:nvSpPr>
          <p:cNvPr id="21" name="Rectangle 20"/>
          <p:cNvSpPr/>
          <p:nvPr/>
        </p:nvSpPr>
        <p:spPr>
          <a:xfrm>
            <a:off x="2711650" y="4201371"/>
            <a:ext cx="7505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#5</a:t>
            </a:r>
            <a:endParaRPr lang="en-US" sz="4400" dirty="0"/>
          </a:p>
        </p:txBody>
      </p:sp>
      <p:sp>
        <p:nvSpPr>
          <p:cNvPr id="24" name="Rectangle 23"/>
          <p:cNvSpPr/>
          <p:nvPr/>
        </p:nvSpPr>
        <p:spPr>
          <a:xfrm>
            <a:off x="2576358" y="2279491"/>
            <a:ext cx="7505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#6</a:t>
            </a:r>
            <a:endParaRPr lang="en-US" sz="4400" dirty="0"/>
          </a:p>
        </p:txBody>
      </p:sp>
      <p:sp>
        <p:nvSpPr>
          <p:cNvPr id="17" name="Arc 16"/>
          <p:cNvSpPr/>
          <p:nvPr/>
        </p:nvSpPr>
        <p:spPr>
          <a:xfrm>
            <a:off x="5210048" y="2230988"/>
            <a:ext cx="450123" cy="821844"/>
          </a:xfrm>
          <a:prstGeom prst="arc">
            <a:avLst>
              <a:gd name="adj1" fmla="val 16662922"/>
              <a:gd name="adj2" fmla="val 0"/>
            </a:avLst>
          </a:prstGeom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 rot="2640927">
            <a:off x="4902272" y="3671884"/>
            <a:ext cx="1007226" cy="1504307"/>
          </a:xfrm>
          <a:prstGeom prst="arc">
            <a:avLst>
              <a:gd name="adj1" fmla="val 16662922"/>
              <a:gd name="adj2" fmla="val 0"/>
            </a:avLst>
          </a:prstGeom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c 26"/>
          <p:cNvSpPr/>
          <p:nvPr/>
        </p:nvSpPr>
        <p:spPr>
          <a:xfrm rot="5400000">
            <a:off x="3462921" y="4518463"/>
            <a:ext cx="1007226" cy="2689253"/>
          </a:xfrm>
          <a:prstGeom prst="arc">
            <a:avLst>
              <a:gd name="adj1" fmla="val 16662922"/>
              <a:gd name="adj2" fmla="val 0"/>
            </a:avLst>
          </a:prstGeom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/>
          <p:cNvSpPr/>
          <p:nvPr/>
        </p:nvSpPr>
        <p:spPr>
          <a:xfrm rot="11359126">
            <a:off x="2887239" y="5038606"/>
            <a:ext cx="450123" cy="821844"/>
          </a:xfrm>
          <a:prstGeom prst="arc">
            <a:avLst>
              <a:gd name="adj1" fmla="val 16662922"/>
              <a:gd name="adj2" fmla="val 0"/>
            </a:avLst>
          </a:prstGeom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/>
          <p:cNvSpPr/>
          <p:nvPr/>
        </p:nvSpPr>
        <p:spPr>
          <a:xfrm rot="11792648">
            <a:off x="2640117" y="2905964"/>
            <a:ext cx="1007226" cy="1504307"/>
          </a:xfrm>
          <a:prstGeom prst="arc">
            <a:avLst>
              <a:gd name="adj1" fmla="val 16662922"/>
              <a:gd name="adj2" fmla="val 0"/>
            </a:avLst>
          </a:prstGeom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 rot="15600994">
            <a:off x="4160609" y="738644"/>
            <a:ext cx="1007226" cy="3105772"/>
          </a:xfrm>
          <a:prstGeom prst="arc">
            <a:avLst>
              <a:gd name="adj1" fmla="val 16662922"/>
              <a:gd name="adj2" fmla="val 0"/>
            </a:avLst>
          </a:prstGeom>
          <a:ln w="571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1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Apa bedanya dengan pendekatan analisis klasik?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smtClean="0"/>
              <a:t>Pendekatan klasik</a:t>
            </a:r>
            <a:endParaRPr lang="en-US" b="1"/>
          </a:p>
          <a:p>
            <a:pPr>
              <a:buNone/>
            </a:pPr>
            <a:r>
              <a:rPr lang="en-US" sz="2800" b="1"/>
              <a:t>Problem =&gt; Data =&gt; Model =&gt; Analysis =&gt; Conclusions</a:t>
            </a:r>
          </a:p>
          <a:p>
            <a:endParaRPr lang="en-US" b="1" smtClean="0"/>
          </a:p>
          <a:p>
            <a:r>
              <a:rPr lang="en-US" b="1" smtClean="0"/>
              <a:t>Pendekatan eksplorasi</a:t>
            </a:r>
            <a:endParaRPr lang="en-US" b="1"/>
          </a:p>
          <a:p>
            <a:pPr>
              <a:buNone/>
            </a:pPr>
            <a:r>
              <a:rPr lang="en-US" sz="2800" b="1"/>
              <a:t>Problem =&gt; Data =&gt; Analysis =&gt; Model =&gt; Conclusions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Beberapa sifat dari analisis eksplorasi data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mtClean="0"/>
              <a:t>Tidak dimulai dengan model tertentu; bahkan bisa jadi bentuk dari model ditentukan setelah proses eksplorasi</a:t>
            </a:r>
          </a:p>
          <a:p>
            <a:endParaRPr lang="en-US" smtClean="0"/>
          </a:p>
          <a:p>
            <a:r>
              <a:rPr lang="en-US" smtClean="0"/>
              <a:t>Fokus pada identifikasi struktur dan pola pada data</a:t>
            </a:r>
          </a:p>
          <a:p>
            <a:endParaRPr lang="en-US" smtClean="0"/>
          </a:p>
          <a:p>
            <a:r>
              <a:rPr lang="en-US" smtClean="0"/>
              <a:t>Umumnya menggunakan teknik grafis</a:t>
            </a:r>
          </a:p>
          <a:p>
            <a:endParaRPr lang="en-US" smtClean="0"/>
          </a:p>
          <a:p>
            <a:r>
              <a:rPr lang="en-US" smtClean="0"/>
              <a:t>Bersifat fleksibel dan sangat subjektif</a:t>
            </a:r>
          </a:p>
          <a:p>
            <a:endParaRPr lang="en-US" smtClean="0"/>
          </a:p>
          <a:p>
            <a:r>
              <a:rPr lang="en-US" smtClean="0"/>
              <a:t>Memanfaatkan seluruh data yang ada</a:t>
            </a:r>
          </a:p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Pengajar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b="1" dirty="0" smtClean="0"/>
              <a:t>Dra. </a:t>
            </a:r>
            <a:r>
              <a:rPr lang="en-US" sz="2800" b="1" dirty="0" err="1" smtClean="0"/>
              <a:t>Itasia</a:t>
            </a:r>
            <a:r>
              <a:rPr lang="en-US" sz="2800" b="1" dirty="0" smtClean="0"/>
              <a:t> Dina </a:t>
            </a:r>
            <a:r>
              <a:rPr lang="en-US" sz="2800" b="1" dirty="0" err="1" smtClean="0"/>
              <a:t>Sulvianti</a:t>
            </a:r>
            <a:r>
              <a:rPr lang="en-US" sz="2800" b="1" dirty="0" smtClean="0"/>
              <a:t>, MS</a:t>
            </a:r>
          </a:p>
          <a:p>
            <a:pPr lvl="1"/>
            <a:r>
              <a:rPr lang="en-US" sz="2400" dirty="0" smtClean="0"/>
              <a:t>S1, </a:t>
            </a:r>
            <a:r>
              <a:rPr lang="en-US" sz="2400" dirty="0" err="1" smtClean="0"/>
              <a:t>Matematika</a:t>
            </a:r>
            <a:r>
              <a:rPr lang="en-US" sz="2400" dirty="0" smtClean="0"/>
              <a:t> – ITB</a:t>
            </a:r>
          </a:p>
          <a:p>
            <a:pPr lvl="1"/>
            <a:r>
              <a:rPr lang="en-US" sz="2400" dirty="0" smtClean="0"/>
              <a:t>S2, </a:t>
            </a:r>
            <a:r>
              <a:rPr lang="en-US" sz="2400" dirty="0" err="1" smtClean="0"/>
              <a:t>Statistika</a:t>
            </a:r>
            <a:r>
              <a:rPr lang="en-US" sz="2400" dirty="0" smtClean="0"/>
              <a:t> – IPB</a:t>
            </a:r>
          </a:p>
          <a:p>
            <a:pPr lvl="1"/>
            <a:endParaRPr lang="en-US" sz="2400" dirty="0" smtClean="0"/>
          </a:p>
          <a:p>
            <a:r>
              <a:rPr lang="en-US" sz="2800" b="1" dirty="0" smtClean="0"/>
              <a:t>Dr. Bagus Sartono</a:t>
            </a:r>
          </a:p>
          <a:p>
            <a:pPr lvl="1"/>
            <a:r>
              <a:rPr lang="en-US" sz="2400" dirty="0" smtClean="0"/>
              <a:t>S1, </a:t>
            </a:r>
            <a:r>
              <a:rPr lang="en-US" sz="2400" dirty="0" err="1" smtClean="0"/>
              <a:t>Statistika</a:t>
            </a:r>
            <a:r>
              <a:rPr lang="en-US" sz="2400" dirty="0" smtClean="0"/>
              <a:t> – IPB</a:t>
            </a:r>
          </a:p>
          <a:p>
            <a:pPr lvl="1"/>
            <a:r>
              <a:rPr lang="en-US" sz="2400" dirty="0" smtClean="0"/>
              <a:t>S2, </a:t>
            </a:r>
            <a:r>
              <a:rPr lang="en-US" sz="2400" dirty="0" err="1" smtClean="0"/>
              <a:t>Statistika</a:t>
            </a:r>
            <a:r>
              <a:rPr lang="en-US" sz="2400" dirty="0" smtClean="0"/>
              <a:t> – IPB</a:t>
            </a:r>
          </a:p>
          <a:p>
            <a:pPr lvl="1"/>
            <a:r>
              <a:rPr lang="en-US" sz="2400" dirty="0" smtClean="0"/>
              <a:t>S3, Applied Economics (Statistics) – </a:t>
            </a:r>
            <a:r>
              <a:rPr lang="en-US" sz="2400" dirty="0" err="1" smtClean="0"/>
              <a:t>Univ</a:t>
            </a:r>
            <a:r>
              <a:rPr lang="en-US" sz="2400" dirty="0" smtClean="0"/>
              <a:t> of Antwerp</a:t>
            </a:r>
          </a:p>
          <a:p>
            <a:endParaRPr lang="en-US" sz="2800" b="1" dirty="0" smtClean="0"/>
          </a:p>
          <a:p>
            <a:r>
              <a:rPr lang="en-US" sz="2800" b="1" dirty="0" err="1" smtClean="0"/>
              <a:t>Asisten</a:t>
            </a:r>
            <a:r>
              <a:rPr lang="en-US" sz="2800" b="1" dirty="0" smtClean="0"/>
              <a:t>: </a:t>
            </a:r>
            <a:r>
              <a:rPr lang="en-US" sz="2800" b="1" dirty="0" err="1" smtClean="0"/>
              <a:t>Audhi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Apriliant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49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Exploratory Data Analysis 1977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-1626" r="-363"/>
          <a:stretch/>
        </p:blipFill>
        <p:spPr>
          <a:xfrm>
            <a:off x="5989210" y="2929467"/>
            <a:ext cx="2612124" cy="373167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234289" y="979575"/>
            <a:ext cx="1452511" cy="177135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9012" y="1052727"/>
            <a:ext cx="55941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Based on insights developed at Bell Labs in the 60’s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Techniques for visualizing and summarizing data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What can the data tell us? (in contrast to “confirmatory” data analysis)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Introduced many basic techniques: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5-number summary, box plots, stem and leaf diagrams,…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5 Number summary: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extremes (min and max)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median &amp;</a:t>
            </a:r>
            <a:r>
              <a:rPr lang="en-US" sz="2400" dirty="0"/>
              <a:t> </a:t>
            </a:r>
            <a:r>
              <a:rPr lang="en-US" sz="2400" dirty="0" smtClean="0"/>
              <a:t>quartiles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More robust to skewed &amp; </a:t>
            </a:r>
            <a:r>
              <a:rPr lang="en-US" sz="2400" dirty="0" err="1" smtClean="0"/>
              <a:t>longtailed</a:t>
            </a:r>
            <a:r>
              <a:rPr lang="en-US" sz="2400" dirty="0" smtClean="0"/>
              <a:t>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980891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991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Trouble with Summary Stats</a:t>
            </a:r>
            <a:endParaRPr lang="en-US" dirty="0"/>
          </a:p>
        </p:txBody>
      </p:sp>
      <p:pic>
        <p:nvPicPr>
          <p:cNvPr id="4" name="Picture 3" descr="Screen Shot 2014-03-10 at 2.25.21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622" y="1130844"/>
            <a:ext cx="7502326" cy="560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4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564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Looking at Data</a:t>
            </a:r>
            <a:endParaRPr lang="en-US" dirty="0"/>
          </a:p>
        </p:txBody>
      </p:sp>
      <p:pic>
        <p:nvPicPr>
          <p:cNvPr id="3" name="Picture 2" descr="Screen Shot 2014-03-10 at 2.27.13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89" y="1036840"/>
            <a:ext cx="7637943" cy="576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7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Tiga Issue MK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Eksplorasi</a:t>
            </a:r>
          </a:p>
          <a:p>
            <a:r>
              <a:rPr lang="en-US" smtClean="0"/>
              <a:t>Visualisasi</a:t>
            </a:r>
          </a:p>
          <a:p>
            <a:r>
              <a:rPr lang="en-US" smtClean="0"/>
              <a:t>Large Data Set (Big Data?)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industry analytic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5206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524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Hasil gambar untuk what happened in internet in one minu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039" y="-18605"/>
            <a:ext cx="6052757" cy="6876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45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asil gambar untuk what happened in internet in one minu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9338"/>
            <a:ext cx="6858000" cy="684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45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Silabus</a:t>
            </a:r>
            <a:br>
              <a:rPr lang="en-US" smtClean="0"/>
            </a:br>
            <a:r>
              <a:rPr lang="en-US" sz="2700" b="1" smtClean="0"/>
              <a:t>tengah semester pertama</a:t>
            </a:r>
            <a:endParaRPr lang="en-US" b="1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62000" y="1828801"/>
          <a:ext cx="7848600" cy="4661916"/>
        </p:xfrm>
        <a:graphic>
          <a:graphicData uri="http://schemas.openxmlformats.org/drawingml/2006/table">
            <a:tbl>
              <a:tblPr/>
              <a:tblGrid>
                <a:gridCol w="607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9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127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8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No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Pokok Bahasan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Sub Pokok Bahasan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Perkiraan Waktu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1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Pendahuluan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Pentingnya eksplorasi data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Apa saja komponen dari ekplorasi data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1 x 2 jam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2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Pengenalan Pola Sebaran Data Univariate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Pengenalan pola sebaran menggunakan histogram</a:t>
                      </a: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 dan</a:t>
                      </a: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 boxplot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Times New Roman"/>
                        </a:rPr>
                        <a:t>Pembandingan boxplot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Pemeriksaan sebaran hipotetik menggunakan Ppplot</a:t>
                      </a: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 dan</a:t>
                      </a: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 Q</a:t>
                      </a: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Q</a:t>
                      </a: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plot</a:t>
                      </a: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,</a:t>
                      </a:r>
                      <a:r>
                        <a:rPr lang="en-US" sz="14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Times New Roman"/>
                        </a:rPr>
                        <a:t> untuk berbagai sebaran termasuk normal, gamma, dan keluarga eksponensial lainnya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Pengenalan pendugaan sebaran data </a:t>
                      </a: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non-parametrik, histogram bergerak, pemulusan </a:t>
                      </a: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kernel</a:t>
                      </a: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 univariate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3 x 2 jam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Transformasi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Times New Roman"/>
                        </a:rPr>
                        <a:t>Berbagai transformasi untuk mendekati sebaran normal dan kehomogenan ragam (Box-Cox, Arcsin, Arctan)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1 x 2 jam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3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Mengenali dan Menangani Pencilan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Pendeteksian Pencilan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Penduga robust bagi nilai tengah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Penduga robust bagi ragam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2 x 2 jam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Silabus</a:t>
            </a:r>
            <a:br>
              <a:rPr lang="en-US" smtClean="0"/>
            </a:br>
            <a:r>
              <a:rPr lang="en-US" sz="2200" b="1" smtClean="0"/>
              <a:t>tengah semester kedua</a:t>
            </a:r>
            <a:endParaRPr lang="en-US" b="1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62000" y="1828801"/>
          <a:ext cx="7848600" cy="4661916"/>
        </p:xfrm>
        <a:graphic>
          <a:graphicData uri="http://schemas.openxmlformats.org/drawingml/2006/table">
            <a:tbl>
              <a:tblPr/>
              <a:tblGrid>
                <a:gridCol w="6076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17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603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88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No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Pokok Bahasan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Sub Pokok Bahasan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Perkiraan Waktu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4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Mengenali pola hubungan antar peubah</a:t>
                      </a: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, kasus bivariate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Plot tebaran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P</a:t>
                      </a: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lot tebaran bertanda 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Median-Median Line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Garis Resisten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Pemulusan plot tebaran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Pengenalan model non-parametrik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Pengenalan metode kuadrat terkecil terboboti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Pemulusan Lowess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4 x 2 jam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Calibri"/>
                          <a:ea typeface="Times New Roman"/>
                          <a:cs typeface="Times New Roman"/>
                        </a:rPr>
                        <a:t>5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highlight>
                            <a:srgbClr val="FFFF00"/>
                          </a:highlight>
                          <a:latin typeface="Calibri"/>
                          <a:ea typeface="Calibri"/>
                          <a:cs typeface="Times New Roman"/>
                        </a:rPr>
                        <a:t>Transformasi melinearkan hubungan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highlight>
                            <a:srgbClr val="FFFF00"/>
                          </a:highlight>
                          <a:latin typeface="Calibri"/>
                          <a:ea typeface="Calibri"/>
                          <a:cs typeface="Times New Roman"/>
                        </a:rPr>
                        <a:t>Karakteristik data yang memerlukan transformasi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highlight>
                            <a:srgbClr val="FFFF00"/>
                          </a:highlight>
                          <a:latin typeface="Calibri"/>
                          <a:ea typeface="Calibri"/>
                          <a:cs typeface="Times New Roman"/>
                        </a:rPr>
                        <a:t>Metode transformasi “Bulging Rule” (Tukey dan Mosteller)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1 x 2 jam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6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Penyajian data dan hasil analisis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Beberapa karakteristik dan kegunaan dari berbagai grafik: bar chart, stacked bar chart, line chart, bubble chart, web chart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Teknik penyajian, pewarnaan dan pelabelan grafik yang </a:t>
                      </a:r>
                      <a:r>
                        <a:rPr lang="id-ID" sz="1400">
                          <a:latin typeface="Calibri"/>
                          <a:ea typeface="Calibri"/>
                          <a:cs typeface="Times New Roman"/>
                        </a:rPr>
                        <a:t>informatif</a:t>
                      </a:r>
                      <a:r>
                        <a:rPr lang="en-US" sz="1400">
                          <a:latin typeface="Calibri"/>
                          <a:ea typeface="Calibri"/>
                          <a:cs typeface="Times New Roman"/>
                        </a:rPr>
                        <a:t> dan menarik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Times New Roman"/>
                        </a:rPr>
                        <a:t>2 x 2 jam</a:t>
                      </a:r>
                      <a:endParaRPr lang="en-US" sz="16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23678" marR="2367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Bahan Bacaan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mtClean="0"/>
              <a:t>SILVERMAN</a:t>
            </a:r>
            <a:r>
              <a:rPr lang="en-US"/>
              <a:t>, B. W. 1986. Density Estimation for Statistics and Data Analysis. Chapman and Hall, London.</a:t>
            </a:r>
          </a:p>
          <a:p>
            <a:endParaRPr lang="en-US" smtClean="0"/>
          </a:p>
          <a:p>
            <a:r>
              <a:rPr lang="en-US" smtClean="0"/>
              <a:t>Yau</a:t>
            </a:r>
            <a:r>
              <a:rPr lang="en-US"/>
              <a:t>, N. 2013. Data Points, visualization that means something. John Wiley &amp; Sons, Inc., Indianapolis, Indiana</a:t>
            </a:r>
          </a:p>
          <a:p>
            <a:endParaRPr lang="en-US" smtClean="0"/>
          </a:p>
          <a:p>
            <a:r>
              <a:rPr lang="en-US" smtClean="0"/>
              <a:t>Tukey </a:t>
            </a:r>
            <a:r>
              <a:rPr lang="en-US"/>
              <a:t>JW. 1977. Exploratory Data Analysis. Pearson.</a:t>
            </a:r>
          </a:p>
          <a:p>
            <a:endParaRPr lang="en-US" smtClean="0"/>
          </a:p>
          <a:p>
            <a:r>
              <a:rPr lang="en-US" smtClean="0"/>
              <a:t>Cleveland </a:t>
            </a:r>
            <a:r>
              <a:rPr lang="en-US"/>
              <a:t>WS. 1994. The element of graphing data. Hobart Press.</a:t>
            </a:r>
          </a:p>
          <a:p>
            <a:endParaRPr lang="en-US" smtClean="0"/>
          </a:p>
          <a:p>
            <a:r>
              <a:rPr lang="en-US" smtClean="0"/>
              <a:t>Tufte </a:t>
            </a:r>
            <a:r>
              <a:rPr lang="en-US"/>
              <a:t>. 2001. The Visual Display of Quantitative Information. Graphics Press.</a:t>
            </a:r>
          </a:p>
          <a:p>
            <a:endParaRPr lang="en-US" smtClean="0"/>
          </a:p>
          <a:p>
            <a:r>
              <a:rPr lang="en-US" smtClean="0"/>
              <a:t>Hoaglin</a:t>
            </a:r>
            <a:r>
              <a:rPr lang="en-US"/>
              <a:t>, Mosteller, Tukey. 2000. Understanding Robust and Exploratory Data Analysis. Wiley-Interscience.</a:t>
            </a:r>
          </a:p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Ketentuan Perkuliahan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smtClean="0"/>
              <a:t>Tugas-tugas </a:t>
            </a:r>
            <a:endParaRPr lang="en-US" b="1"/>
          </a:p>
          <a:p>
            <a:pPr>
              <a:buNone/>
            </a:pPr>
            <a:r>
              <a:rPr lang="en-US" b="1" smtClean="0"/>
              <a:t>	Mengerjakan </a:t>
            </a:r>
            <a:r>
              <a:rPr lang="en-US" b="1"/>
              <a:t>soal-soal latihan , kuis, tugas mandiri, pembuatan makalah tentang topik yang terkait, dan mengerjakan tugas-tugas individu maupun kelompok lainnya yang dirasa perlu. </a:t>
            </a:r>
          </a:p>
          <a:p>
            <a:endParaRPr lang="en-US"/>
          </a:p>
          <a:p>
            <a:r>
              <a:rPr lang="en-US" b="1"/>
              <a:t>Kriteria Penilaian </a:t>
            </a:r>
          </a:p>
          <a:p>
            <a:pPr>
              <a:buNone/>
            </a:pPr>
            <a:r>
              <a:rPr lang="en-US" smtClean="0"/>
              <a:t>	</a:t>
            </a:r>
            <a:r>
              <a:rPr lang="en-US" b="1" smtClean="0"/>
              <a:t>Penilaian </a:t>
            </a:r>
            <a:r>
              <a:rPr lang="en-US" b="1"/>
              <a:t>akhir terhadap mahasiswa diberikan di akhir kuliah dengan mempertimbangkan ujian tengah semester (UTS), ujian akhir semester (UAS), tugas, dan presentasi. Komposisi dari masing-masing adalah </a:t>
            </a:r>
            <a:r>
              <a:rPr lang="en-US" b="1" smtClean="0"/>
              <a:t>30% </a:t>
            </a:r>
            <a:r>
              <a:rPr lang="en-US" b="1"/>
              <a:t>UTS, </a:t>
            </a:r>
            <a:r>
              <a:rPr lang="en-US" b="1" smtClean="0"/>
              <a:t>30% </a:t>
            </a:r>
            <a:r>
              <a:rPr lang="en-US" b="1"/>
              <a:t>UAS, dan </a:t>
            </a:r>
            <a:r>
              <a:rPr lang="en-US" b="1" smtClean="0"/>
              <a:t>40</a:t>
            </a:r>
            <a:r>
              <a:rPr lang="en-US" b="1"/>
              <a:t>% (tugas, praktikum, kuis dan presentasi). </a:t>
            </a:r>
          </a:p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Ketentuan Perkuliahan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b="1" smtClean="0"/>
              <a:t>Toleransi </a:t>
            </a:r>
            <a:r>
              <a:rPr lang="sv-SE" b="1"/>
              <a:t>waktu keterlambatan: 15 menit </a:t>
            </a:r>
          </a:p>
          <a:p>
            <a:r>
              <a:rPr lang="en-US" b="1" smtClean="0"/>
              <a:t>Berpakaian </a:t>
            </a:r>
            <a:r>
              <a:rPr lang="en-US" b="1"/>
              <a:t>dan berprilaku sopan sebagaimana ditetapkan dalam aturan IPB </a:t>
            </a:r>
          </a:p>
          <a:p>
            <a:r>
              <a:rPr lang="en-US" b="1" smtClean="0"/>
              <a:t>Tidak </a:t>
            </a:r>
            <a:r>
              <a:rPr lang="en-US" b="1"/>
              <a:t>ada ujian susulan kecuali bagi mahasiswa yang sakit atau menjalankan tugas institusi dan dibuktikan dengan surat keterangan dari fakultas </a:t>
            </a:r>
          </a:p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Penilaian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smtClean="0"/>
              <a:t>Penilaian </a:t>
            </a:r>
            <a:r>
              <a:rPr lang="en-US" b="1"/>
              <a:t>didasarkan pada hasil UTS, UAS dan Tugas yang diberikan kepada mahasiswa </a:t>
            </a:r>
          </a:p>
          <a:p>
            <a:r>
              <a:rPr lang="en-US" b="1" smtClean="0"/>
              <a:t>Nilai </a:t>
            </a:r>
            <a:r>
              <a:rPr lang="en-US" b="1"/>
              <a:t>akhir berupa A, AB, B, BC, C, D, dan E </a:t>
            </a:r>
          </a:p>
          <a:p>
            <a:r>
              <a:rPr lang="en-US" b="1" smtClean="0"/>
              <a:t>Nilai </a:t>
            </a:r>
            <a:r>
              <a:rPr lang="en-US" b="1"/>
              <a:t>A diberikan kepada mahasiswa yang menunjukkan hasil cemerlang dalam UTS, UAS maupun Tugas. Nilai ini kira-kira setara dengan </a:t>
            </a:r>
            <a:r>
              <a:rPr lang="en-US" b="1" smtClean="0"/>
              <a:t>75 </a:t>
            </a:r>
            <a:r>
              <a:rPr lang="en-US" b="1"/>
              <a:t>ke atas dalam skala penilaian 0-100. </a:t>
            </a:r>
          </a:p>
          <a:p>
            <a:r>
              <a:rPr lang="en-US" b="1" smtClean="0"/>
              <a:t>Ujian susulan: </a:t>
            </a:r>
            <a:r>
              <a:rPr lang="en-US" b="1"/>
              <a:t>soal berbeda dengan soal pada ujian </a:t>
            </a:r>
            <a:r>
              <a:rPr lang="en-US" b="1" smtClean="0"/>
              <a:t>utama</a:t>
            </a:r>
            <a:endParaRPr lang="en-US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Repository </a:t>
            </a:r>
            <a:r>
              <a:rPr lang="en-US" dirty="0" err="1" smtClean="0"/>
              <a:t>Bahan</a:t>
            </a:r>
            <a:r>
              <a:rPr lang="en-US" dirty="0" smtClean="0"/>
              <a:t> </a:t>
            </a:r>
            <a:r>
              <a:rPr lang="en-US" dirty="0" err="1" smtClean="0"/>
              <a:t>Pembelajaran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hlinkClick r:id="rId2"/>
              </a:rPr>
              <a:t>https://github.com/bagusco/ekplorasi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53386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795</Words>
  <Application>Microsoft Office PowerPoint</Application>
  <PresentationFormat>On-screen Show (4:3)</PresentationFormat>
  <Paragraphs>155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Symbol</vt:lpstr>
      <vt:lpstr>Times New Roman</vt:lpstr>
      <vt:lpstr>Office Theme</vt:lpstr>
      <vt:lpstr>STK335  Analisis Eksplorasi Data</vt:lpstr>
      <vt:lpstr>Pengajar</vt:lpstr>
      <vt:lpstr>Silabus tengah semester pertama</vt:lpstr>
      <vt:lpstr>Silabus tengah semester kedua</vt:lpstr>
      <vt:lpstr>Bahan Bacaan</vt:lpstr>
      <vt:lpstr>Ketentuan Perkuliahan</vt:lpstr>
      <vt:lpstr>Ketentuan Perkuliahan</vt:lpstr>
      <vt:lpstr>Penilaian</vt:lpstr>
      <vt:lpstr>Repository Bahan Pembelajaran</vt:lpstr>
      <vt:lpstr>Software</vt:lpstr>
      <vt:lpstr>PowerPoint Presentation</vt:lpstr>
      <vt:lpstr>PowerPoint Presentation</vt:lpstr>
      <vt:lpstr>Informasi apa yang bisa Anda peroleh?</vt:lpstr>
      <vt:lpstr>Informasi apa yang bisa Anda peroleh?</vt:lpstr>
      <vt:lpstr>Apa itu Analisis Eksplorasi Data</vt:lpstr>
      <vt:lpstr>Tujuan Analisis Eksplorasi Data</vt:lpstr>
      <vt:lpstr>Kompetensi Ilmuwan Data</vt:lpstr>
      <vt:lpstr>Apa bedanya dengan pendekatan analisis klasik?</vt:lpstr>
      <vt:lpstr>Beberapa sifat dari analisis eksplorasi data</vt:lpstr>
      <vt:lpstr>Exploratory Data Analysis 1977</vt:lpstr>
      <vt:lpstr>The Trouble with Summary Stats</vt:lpstr>
      <vt:lpstr>Looking at Data</vt:lpstr>
      <vt:lpstr>Tiga Issue MK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STK335 Analisis Eksplorasi Data</dc:title>
  <dc:creator>Stat</dc:creator>
  <cp:lastModifiedBy>Bagus Sartono</cp:lastModifiedBy>
  <cp:revision>14</cp:revision>
  <dcterms:created xsi:type="dcterms:W3CDTF">2015-09-02T21:14:44Z</dcterms:created>
  <dcterms:modified xsi:type="dcterms:W3CDTF">2019-08-14T23:54:42Z</dcterms:modified>
</cp:coreProperties>
</file>

<file path=docProps/thumbnail.jpeg>
</file>